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300" r:id="rId3"/>
    <p:sldId id="329" r:id="rId4"/>
    <p:sldId id="330" r:id="rId5"/>
    <p:sldId id="351" r:id="rId6"/>
    <p:sldId id="333" r:id="rId7"/>
    <p:sldId id="331" r:id="rId8"/>
    <p:sldId id="339" r:id="rId9"/>
    <p:sldId id="342" r:id="rId10"/>
    <p:sldId id="343" r:id="rId11"/>
    <p:sldId id="347" r:id="rId12"/>
    <p:sldId id="350" r:id="rId13"/>
    <p:sldId id="326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73416" autoAdjust="0"/>
  </p:normalViewPr>
  <p:slideViewPr>
    <p:cSldViewPr>
      <p:cViewPr varScale="1">
        <p:scale>
          <a:sx n="114" d="100"/>
          <a:sy n="114" d="100"/>
        </p:scale>
        <p:origin x="1524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8CAE6-9585-4D50-A96A-1917A94F53A1}" type="datetimeFigureOut">
              <a:rPr lang="ru-RU" smtClean="0"/>
              <a:pPr/>
              <a:t>26.05.2026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25359-1102-4AD9-BE91-E5A297A9C27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8CAE6-9585-4D50-A96A-1917A94F53A1}" type="datetimeFigureOut">
              <a:rPr lang="ru-RU" smtClean="0"/>
              <a:pPr/>
              <a:t>26.05.2026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25359-1102-4AD9-BE91-E5A297A9C27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8CAE6-9585-4D50-A96A-1917A94F53A1}" type="datetimeFigureOut">
              <a:rPr lang="ru-RU" smtClean="0"/>
              <a:pPr/>
              <a:t>26.05.2026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9F125359-1102-4AD9-BE91-E5A297A9C27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8CAE6-9585-4D50-A96A-1917A94F53A1}" type="datetimeFigureOut">
              <a:rPr lang="ru-RU" smtClean="0"/>
              <a:pPr/>
              <a:t>26.05.2026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25359-1102-4AD9-BE91-E5A297A9C27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8CAE6-9585-4D50-A96A-1917A94F53A1}" type="datetimeFigureOut">
              <a:rPr lang="ru-RU" smtClean="0"/>
              <a:pPr/>
              <a:t>26.05.2026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25359-1102-4AD9-BE91-E5A297A9C27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8CAE6-9585-4D50-A96A-1917A94F53A1}" type="datetimeFigureOut">
              <a:rPr lang="ru-RU" smtClean="0"/>
              <a:pPr/>
              <a:t>26.05.2026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25359-1102-4AD9-BE91-E5A297A9C27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8CAE6-9585-4D50-A96A-1917A94F53A1}" type="datetimeFigureOut">
              <a:rPr lang="ru-RU" smtClean="0"/>
              <a:pPr/>
              <a:t>26.05.2026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25359-1102-4AD9-BE91-E5A297A9C27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8CAE6-9585-4D50-A96A-1917A94F53A1}" type="datetimeFigureOut">
              <a:rPr lang="ru-RU" smtClean="0"/>
              <a:pPr/>
              <a:t>26.05.2026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25359-1102-4AD9-BE91-E5A297A9C27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8CAE6-9585-4D50-A96A-1917A94F53A1}" type="datetimeFigureOut">
              <a:rPr lang="ru-RU" smtClean="0"/>
              <a:pPr/>
              <a:t>26.05.2026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25359-1102-4AD9-BE91-E5A297A9C27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8CAE6-9585-4D50-A96A-1917A94F53A1}" type="datetimeFigureOut">
              <a:rPr lang="ru-RU" smtClean="0"/>
              <a:pPr/>
              <a:t>26.05.2026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25359-1102-4AD9-BE91-E5A297A9C27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8CAE6-9585-4D50-A96A-1917A94F53A1}" type="datetimeFigureOut">
              <a:rPr lang="ru-RU" smtClean="0"/>
              <a:pPr/>
              <a:t>26.05.2026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25359-1102-4AD9-BE91-E5A297A9C27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9028CAE6-9585-4D50-A96A-1917A94F53A1}" type="datetimeFigureOut">
              <a:rPr lang="ru-RU" smtClean="0"/>
              <a:pPr/>
              <a:t>26.05.2026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9F125359-1102-4AD9-BE91-E5A297A9C27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57158" y="357166"/>
            <a:ext cx="8301038" cy="3471874"/>
          </a:xfrm>
        </p:spPr>
        <p:txBody>
          <a:bodyPr>
            <a:noAutofit/>
          </a:bodyPr>
          <a:lstStyle/>
          <a:p>
            <a:br>
              <a:rPr lang="ru-RU" b="1" dirty="0">
                <a:latin typeface="Georgia" pitchFamily="18" charset="0"/>
              </a:rPr>
            </a:br>
            <a:br>
              <a:rPr lang="ru-RU" dirty="0">
                <a:latin typeface="Georgia" pitchFamily="18" charset="0"/>
              </a:rPr>
            </a:br>
            <a:br>
              <a:rPr lang="ru-RU" dirty="0">
                <a:latin typeface="Georgia" pitchFamily="18" charset="0"/>
              </a:rPr>
            </a:br>
            <a:br>
              <a:rPr lang="ru-RU" dirty="0">
                <a:latin typeface="Georgia" pitchFamily="18" charset="0"/>
              </a:rPr>
            </a:br>
            <a:br>
              <a:rPr lang="ru-RU" dirty="0">
                <a:latin typeface="Georgia" pitchFamily="18" charset="0"/>
              </a:rPr>
            </a:br>
            <a:br>
              <a:rPr lang="ru-RU" dirty="0">
                <a:latin typeface="Georgia" pitchFamily="18" charset="0"/>
              </a:rPr>
            </a:br>
            <a:br>
              <a:rPr lang="ru-RU" dirty="0">
                <a:latin typeface="Georgia" pitchFamily="18" charset="0"/>
              </a:rPr>
            </a:br>
            <a:br>
              <a:rPr lang="ru-RU" dirty="0">
                <a:latin typeface="Georgia" pitchFamily="18" charset="0"/>
              </a:rPr>
            </a:br>
            <a:br>
              <a:rPr lang="ru-RU" sz="3600" dirty="0"/>
            </a:br>
            <a:r>
              <a:rPr lang="ru-RU" sz="3600" dirty="0"/>
              <a:t> </a:t>
            </a:r>
            <a:br>
              <a:rPr lang="ru-RU" sz="3600" dirty="0"/>
            </a:br>
            <a:endParaRPr lang="ru-RU" sz="3600" b="1" dirty="0">
              <a:latin typeface="Georgia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4071942"/>
            <a:ext cx="6400800" cy="1012356"/>
          </a:xfrm>
        </p:spPr>
        <p:txBody>
          <a:bodyPr>
            <a:normAutofit fontScale="85000" lnSpcReduction="20000"/>
          </a:bodyPr>
          <a:lstStyle/>
          <a:p>
            <a:r>
              <a:rPr lang="ru-RU" dirty="0" err="1"/>
              <a:t>Самойлюк</a:t>
            </a:r>
            <a:r>
              <a:rPr lang="ru-RU" dirty="0"/>
              <a:t> Тамара Андреевна, секретарь Издательского совета Белорусской Православной Церкви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71472" y="428604"/>
            <a:ext cx="814393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>
                <a:solidFill>
                  <a:srgbClr val="FF0000"/>
                </a:solidFill>
                <a:latin typeface="Georgia" pitchFamily="18" charset="0"/>
              </a:rPr>
              <a:t>Помним, любим и гордимся</a:t>
            </a:r>
            <a:br>
              <a:rPr lang="ru-RU" sz="3200" b="1" dirty="0">
                <a:solidFill>
                  <a:srgbClr val="FF0000"/>
                </a:solidFill>
                <a:latin typeface="Georgia" pitchFamily="18" charset="0"/>
              </a:rPr>
            </a:br>
            <a:r>
              <a:rPr lang="ru-RU" sz="2800" b="1" dirty="0">
                <a:solidFill>
                  <a:srgbClr val="FFC000"/>
                </a:solidFill>
                <a:latin typeface="Georgia" pitchFamily="18" charset="0"/>
              </a:rPr>
              <a:t>(православные библиотекари – члены Координационного совета по библиотечной деятельности, которых с нами уже нет)</a:t>
            </a:r>
            <a:endParaRPr lang="ru-RU" sz="2800" b="1" dirty="0">
              <a:solidFill>
                <a:srgbClr val="FFC0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br>
              <a:rPr lang="ru-RU" sz="3200" dirty="0">
                <a:latin typeface="Georgia" pitchFamily="18" charset="0"/>
              </a:rPr>
            </a:br>
            <a:endParaRPr lang="ru-RU" sz="3200" dirty="0">
              <a:latin typeface="Georgia" pitchFamily="18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552495D5-4DD3-4CFD-90B9-9084DD033860}"/>
              </a:ext>
            </a:extLst>
          </p:cNvPr>
          <p:cNvSpPr/>
          <p:nvPr/>
        </p:nvSpPr>
        <p:spPr>
          <a:xfrm>
            <a:off x="323528" y="1391067"/>
            <a:ext cx="8424936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>
                <a:solidFill>
                  <a:srgbClr val="FFFF00"/>
                </a:solidFill>
                <a:latin typeface="Georgia" pitchFamily="18" charset="0"/>
              </a:rPr>
              <a:t>У Бога все живы – душа бессмертна. Земная смерть — это лишь переход в другую форму бытия. В человеческом обществе жизнь человека измеряется памятью о нем. Пока живы воспоминания, плоды его труда, его слова и любовь в наших сердцах, человек продолжает незримо присутствовать в этом мире.</a:t>
            </a:r>
            <a:br>
              <a:rPr lang="ru-RU" sz="2400" dirty="0">
                <a:solidFill>
                  <a:srgbClr val="FFFF00"/>
                </a:solidFill>
                <a:latin typeface="Georgia" pitchFamily="18" charset="0"/>
              </a:rPr>
            </a:br>
            <a:r>
              <a:rPr lang="ru-RU" sz="2400" dirty="0">
                <a:solidFill>
                  <a:srgbClr val="FFFF00"/>
                </a:solidFill>
                <a:latin typeface="Georgia" pitchFamily="18" charset="0"/>
              </a:rPr>
              <a:t>Сегодня мне хочется рассказать о четырех женщинах – членах нашего сообщества православных библиотекарей, судьбы которых удивительным образом переплелись с Божьим промыслом.</a:t>
            </a:r>
            <a:endParaRPr lang="ru-BY" sz="24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ru-RU" sz="4400" dirty="0">
                <a:latin typeface="Georgia" pitchFamily="18" charset="0"/>
              </a:rPr>
            </a:br>
            <a:r>
              <a:rPr lang="ru-RU" sz="4400" dirty="0">
                <a:latin typeface="Georgia" pitchFamily="18" charset="0"/>
              </a:rPr>
              <a:t>Филимонова Зоя Яковлевна </a:t>
            </a:r>
            <a:br>
              <a:rPr lang="ru-RU" sz="4400" dirty="0">
                <a:latin typeface="Georgia" pitchFamily="18" charset="0"/>
              </a:rPr>
            </a:br>
            <a:r>
              <a:rPr lang="ru-RU" sz="4400" dirty="0">
                <a:latin typeface="Georgia" pitchFamily="18" charset="0"/>
              </a:rPr>
              <a:t>(1948–2012)</a:t>
            </a:r>
            <a:br>
              <a:rPr lang="ru-BY" sz="3200" dirty="0">
                <a:latin typeface="Georgia" pitchFamily="18" charset="0"/>
              </a:rPr>
            </a:br>
            <a:endParaRPr lang="ru-RU" sz="3200" dirty="0">
              <a:latin typeface="Georgia" pitchFamily="18" charset="0"/>
            </a:endParaRPr>
          </a:p>
        </p:txBody>
      </p:sp>
      <p:pic>
        <p:nvPicPr>
          <p:cNvPr id="1026" name="Picture 2" descr="D:\ПРАВОСЛАВНЫЕ БИБЛИОТЕКИ\Персоналии\Филимонова\З. Я. Филимонова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60032" y="1879111"/>
            <a:ext cx="3405143" cy="4286193"/>
          </a:xfrm>
          <a:prstGeom prst="rect">
            <a:avLst/>
          </a:prstGeom>
          <a:noFill/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AB7EF7A-B332-4974-A02F-856DA6DF43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1879111"/>
            <a:ext cx="3134332" cy="4366112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4000">
                <a:latin typeface="Georgia" pitchFamily="18" charset="0"/>
              </a:rPr>
              <a:t>Монахиня Матрона </a:t>
            </a:r>
            <a:br>
              <a:rPr lang="ru-RU" sz="4000" dirty="0">
                <a:latin typeface="Georgia" pitchFamily="18" charset="0"/>
              </a:rPr>
            </a:br>
            <a:r>
              <a:rPr lang="ru-RU" sz="4000" dirty="0">
                <a:latin typeface="Georgia" pitchFamily="18" charset="0"/>
              </a:rPr>
              <a:t>(</a:t>
            </a:r>
            <a:r>
              <a:rPr lang="ru-RU" sz="4000" dirty="0" err="1">
                <a:latin typeface="Georgia" pitchFamily="18" charset="0"/>
              </a:rPr>
              <a:t>Дриняева</a:t>
            </a:r>
            <a:r>
              <a:rPr lang="ru-RU" sz="4000" dirty="0">
                <a:latin typeface="Georgia" pitchFamily="18" charset="0"/>
              </a:rPr>
              <a:t> Л. Н. ; 1941-2020)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285720" y="1785926"/>
            <a:ext cx="5286412" cy="4500594"/>
          </a:xfrm>
        </p:spPr>
        <p:txBody>
          <a:bodyPr>
            <a:normAutofit fontScale="47500" lnSpcReduction="20000"/>
          </a:bodyPr>
          <a:lstStyle/>
          <a:p>
            <a:endParaRPr lang="ru-RU" b="1" i="1" dirty="0">
              <a:latin typeface="Georgia" pitchFamily="18" charset="0"/>
            </a:endParaRPr>
          </a:p>
          <a:p>
            <a:r>
              <a:rPr lang="ru-RU" b="1" i="1" dirty="0">
                <a:latin typeface="Georgia" pitchFamily="18" charset="0"/>
              </a:rPr>
              <a:t>В некрологе «О дивных делах Божиих»</a:t>
            </a:r>
          </a:p>
          <a:p>
            <a:r>
              <a:rPr lang="ru-RU" b="1" i="1" dirty="0">
                <a:latin typeface="Georgia" pitchFamily="18" charset="0"/>
              </a:rPr>
              <a:t>Людмила Николаевна </a:t>
            </a:r>
            <a:r>
              <a:rPr lang="ru-RU" b="1" i="1" dirty="0" err="1">
                <a:latin typeface="Georgia" pitchFamily="18" charset="0"/>
              </a:rPr>
              <a:t>Дриняева</a:t>
            </a:r>
            <a:r>
              <a:rPr lang="ru-RU" b="1" i="1" dirty="0">
                <a:latin typeface="Georgia" pitchFamily="18" charset="0"/>
              </a:rPr>
              <a:t> была одной из первых послушниц </a:t>
            </a:r>
            <a:r>
              <a:rPr lang="ru-RU" b="1" i="1" dirty="0" err="1">
                <a:latin typeface="Georgia" pitchFamily="18" charset="0"/>
              </a:rPr>
              <a:t>Всехсвятского</a:t>
            </a:r>
            <a:r>
              <a:rPr lang="ru-RU" b="1" i="1" dirty="0">
                <a:latin typeface="Georgia" pitchFamily="18" charset="0"/>
              </a:rPr>
              <a:t> прихода, направленная потрудится во спасение архимандритом Феодосием. Мы не знаем, какие жизненные перипетии свели Людмилу Николаевну с духовником </a:t>
            </a:r>
            <a:r>
              <a:rPr lang="ru-RU" b="1" i="1" dirty="0" err="1">
                <a:latin typeface="Georgia" pitchFamily="18" charset="0"/>
              </a:rPr>
              <a:t>Жировичской</a:t>
            </a:r>
            <a:r>
              <a:rPr lang="ru-RU" b="1" i="1" dirty="0">
                <a:latin typeface="Georgia" pitchFamily="18" charset="0"/>
              </a:rPr>
              <a:t> обители. Многие побывали под ее крылом, и каждый помнит ту обстоятельность в работе и чувство достоинства этого человека. За послушание она всегда носила головной убор, что, признаться, не делала и делает ни одна женщина на нашем приходе. Она умела сказать «простите» любому человеку при всей своей стати, если чувствовала, что задела чьи-то чувства. На приходе Людмила Николаевна прошла через все структуры, буквально, каждый раз «осваивая целину». Большинство помнит ее как заведующую библиотекой, и как библиотека превратилась под ее руководством в </a:t>
            </a:r>
            <a:r>
              <a:rPr lang="ru-RU" b="1" i="1" dirty="0" err="1">
                <a:latin typeface="Georgia" pitchFamily="18" charset="0"/>
              </a:rPr>
              <a:t>миссионерско-просветительский</a:t>
            </a:r>
            <a:r>
              <a:rPr lang="ru-RU" b="1" i="1" dirty="0">
                <a:latin typeface="Georgia" pitchFamily="18" charset="0"/>
              </a:rPr>
              <a:t> центр. Но никто не мог себе представить Людмилу Николаевну в образе монахини.</a:t>
            </a:r>
            <a:endParaRPr lang="ru-RU" dirty="0">
              <a:latin typeface="Georgia" pitchFamily="18" charset="0"/>
            </a:endParaRPr>
          </a:p>
        </p:txBody>
      </p:sp>
      <p:pic>
        <p:nvPicPr>
          <p:cNvPr id="4099" name="Picture 3" descr="D:\ПРАВОСЛАВНЫЕ БИБЛИОТЕКИ\Персоналии\Drinyaeva_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86446" y="2000239"/>
            <a:ext cx="2801940" cy="420290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759E8D62-C536-42BD-B1CC-48A3F7A6CC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8144" y="823419"/>
            <a:ext cx="3003798" cy="4005064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6058C4E-B2A2-49D7-8317-3ABE8ABA4C3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3" y="404664"/>
            <a:ext cx="3312367" cy="2206864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76C33E8-F532-419F-A097-95D4A269498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0098" y="2825951"/>
            <a:ext cx="4911518" cy="3683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12180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71480"/>
            <a:ext cx="8229600" cy="846158"/>
          </a:xfrm>
        </p:spPr>
        <p:txBody>
          <a:bodyPr>
            <a:noAutofit/>
          </a:bodyPr>
          <a:lstStyle/>
          <a:p>
            <a:r>
              <a:rPr lang="ru-RU" sz="3500" dirty="0" err="1">
                <a:latin typeface="Georgia" pitchFamily="18" charset="0"/>
              </a:rPr>
              <a:t>Квасова</a:t>
            </a:r>
            <a:r>
              <a:rPr lang="ru-RU" sz="3500" dirty="0">
                <a:latin typeface="Georgia" pitchFamily="18" charset="0"/>
              </a:rPr>
              <a:t> Тамара Александровна</a:t>
            </a:r>
            <a:br>
              <a:rPr lang="ru-RU" sz="3500" dirty="0">
                <a:latin typeface="Georgia" pitchFamily="18" charset="0"/>
              </a:rPr>
            </a:br>
            <a:r>
              <a:rPr lang="ru-RU" sz="3500" dirty="0">
                <a:latin typeface="Georgia" pitchFamily="18" charset="0"/>
              </a:rPr>
              <a:t>(1953–2024)</a:t>
            </a:r>
          </a:p>
        </p:txBody>
      </p:sp>
      <p:pic>
        <p:nvPicPr>
          <p:cNvPr id="5125" name="Picture 5" descr="D:\ОРОИК\КС_история_20 лет\Презентация\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68144" y="1988840"/>
            <a:ext cx="2500330" cy="4445031"/>
          </a:xfrm>
          <a:prstGeom prst="rect">
            <a:avLst/>
          </a:prstGeom>
          <a:noFill/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A739957-0D86-479F-B4F0-8A7DC6BDC3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2132856"/>
            <a:ext cx="4704523" cy="3528392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>
                <a:latin typeface="Georgia" pitchFamily="18" charset="0"/>
              </a:rPr>
              <a:t>Заседания рабочей группы Методического объединения</a:t>
            </a:r>
          </a:p>
        </p:txBody>
      </p:sp>
      <p:pic>
        <p:nvPicPr>
          <p:cNvPr id="3074" name="Picture 2" descr="D:\ОРОИК\КС_история_20 лет\Презентация\МО_3_04_1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5" y="1500174"/>
            <a:ext cx="3929090" cy="2622317"/>
          </a:xfrm>
          <a:prstGeom prst="rect">
            <a:avLst/>
          </a:prstGeom>
          <a:noFill/>
        </p:spPr>
      </p:pic>
      <p:pic>
        <p:nvPicPr>
          <p:cNvPr id="3075" name="Picture 3" descr="D:\ОРОИК\КС_история_20 лет\Презентация\МО_201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3214686"/>
            <a:ext cx="4097682" cy="307183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dirty="0">
                <a:latin typeface="Georgia" pitchFamily="18" charset="0"/>
              </a:rPr>
              <a:t>Встреча Рабочей группы по развитию библиотечной системы с епископом Вениамином</a:t>
            </a:r>
          </a:p>
        </p:txBody>
      </p:sp>
      <p:pic>
        <p:nvPicPr>
          <p:cNvPr id="54275" name="Picture 3" descr="C:\Users\User\Desktop\ИС БПЦ 5 фото\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1643050"/>
            <a:ext cx="5658844" cy="3000396"/>
          </a:xfrm>
          <a:prstGeom prst="rect">
            <a:avLst/>
          </a:prstGeom>
          <a:noFill/>
        </p:spPr>
      </p:pic>
      <p:pic>
        <p:nvPicPr>
          <p:cNvPr id="54276" name="Picture 4" descr="C:\Users\User\Desktop\ИС БПЦ 5 фото\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86380" y="4000504"/>
            <a:ext cx="3357586" cy="242989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dirty="0">
                <a:latin typeface="Georgia" pitchFamily="18" charset="0"/>
              </a:rPr>
              <a:t>Представители Методического объединения поздравляли Владыку Филарета с Днем Ангела</a:t>
            </a:r>
          </a:p>
        </p:txBody>
      </p:sp>
      <p:pic>
        <p:nvPicPr>
          <p:cNvPr id="13315" name="Picture 3" descr="D:\ОРОИК\КС_история_20 лет\Презентация\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1538" y="1785926"/>
            <a:ext cx="6636326" cy="442915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D:\ОРОИК\КС_история_20 лет\Презентация\MAW_085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642918"/>
            <a:ext cx="8270322" cy="550072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D:\ОРОИК\КС_история_20 лет\У владыки Филарета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9925" y="830263"/>
            <a:ext cx="7802563" cy="51974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71480"/>
            <a:ext cx="8229600" cy="846158"/>
          </a:xfrm>
        </p:spPr>
        <p:txBody>
          <a:bodyPr>
            <a:noAutofit/>
          </a:bodyPr>
          <a:lstStyle/>
          <a:p>
            <a:r>
              <a:rPr lang="ru-RU" sz="3500" dirty="0">
                <a:latin typeface="Georgia" pitchFamily="18" charset="0"/>
              </a:rPr>
              <a:t>Корженевская Галина Николаевна (1939–2025)</a:t>
            </a:r>
          </a:p>
        </p:txBody>
      </p:sp>
      <p:pic>
        <p:nvPicPr>
          <p:cNvPr id="5123" name="Picture 3" descr="D:\ОРОИК\КС_история_20 лет\Презентация\IMG_20190606_12590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31840" y="2060848"/>
            <a:ext cx="3200400" cy="4267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2910" y="2500306"/>
            <a:ext cx="8229600" cy="1143000"/>
          </a:xfrm>
        </p:spPr>
        <p:txBody>
          <a:bodyPr>
            <a:normAutofit/>
          </a:bodyPr>
          <a:lstStyle/>
          <a:p>
            <a:r>
              <a:rPr lang="ru-RU" sz="4400" dirty="0">
                <a:latin typeface="Georgia" pitchFamily="18" charset="0"/>
              </a:rPr>
              <a:t>Благодарю за внимание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9149</TotalTime>
  <Words>334</Words>
  <Application>Microsoft Office PowerPoint</Application>
  <PresentationFormat>Экран (4:3)</PresentationFormat>
  <Paragraphs>16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2" baseType="lpstr">
      <vt:lpstr>Arial</vt:lpstr>
      <vt:lpstr>Book Antiqua</vt:lpstr>
      <vt:lpstr>Georgia</vt:lpstr>
      <vt:lpstr>Lucida Sans</vt:lpstr>
      <vt:lpstr>Times New Roman</vt:lpstr>
      <vt:lpstr>Wingdings</vt:lpstr>
      <vt:lpstr>Wingdings 2</vt:lpstr>
      <vt:lpstr>Wingdings 3</vt:lpstr>
      <vt:lpstr>Апекс</vt:lpstr>
      <vt:lpstr>           </vt:lpstr>
      <vt:lpstr> </vt:lpstr>
      <vt:lpstr> Филимонова Зоя Яковлевна  (1948–2012) </vt:lpstr>
      <vt:lpstr>Монахиня Матрона  (Дриняева Л. Н. ; 1941-2020)</vt:lpstr>
      <vt:lpstr>Презентация PowerPoint</vt:lpstr>
      <vt:lpstr>Квасова Тамара Александровна (1953–2024)</vt:lpstr>
      <vt:lpstr>Заседания рабочей группы Методического объединения</vt:lpstr>
      <vt:lpstr>Встреча Рабочей группы по развитию библиотечной системы с епископом Вениамином</vt:lpstr>
      <vt:lpstr>Представители Методического объединения поздравляли Владыку Филарета с Днем Ангела</vt:lpstr>
      <vt:lpstr>Презентация PowerPoint</vt:lpstr>
      <vt:lpstr>Презентация PowerPoint</vt:lpstr>
      <vt:lpstr>Корженевская Галина Николаевна (1939–2025)</vt:lpstr>
      <vt:lpstr>Благодарю за внимание</vt:lpstr>
    </vt:vector>
  </TitlesOfParts>
  <Company>Reanimator Extreme Edition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Издательскому совету Белорусской Православной Церкви – 5 лет</dc:title>
  <dc:creator>User</dc:creator>
  <cp:lastModifiedBy>-ACER-</cp:lastModifiedBy>
  <cp:revision>126</cp:revision>
  <dcterms:created xsi:type="dcterms:W3CDTF">2015-11-21T14:26:23Z</dcterms:created>
  <dcterms:modified xsi:type="dcterms:W3CDTF">2026-05-26T06:03:28Z</dcterms:modified>
</cp:coreProperties>
</file>